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04" r:id="rId2"/>
    <p:sldId id="303" r:id="rId3"/>
    <p:sldId id="293" r:id="rId4"/>
    <p:sldId id="291" r:id="rId5"/>
    <p:sldId id="305" r:id="rId6"/>
    <p:sldId id="267" r:id="rId7"/>
    <p:sldId id="308" r:id="rId8"/>
    <p:sldId id="298" r:id="rId9"/>
    <p:sldId id="309" r:id="rId10"/>
    <p:sldId id="299" r:id="rId11"/>
    <p:sldId id="310" r:id="rId12"/>
    <p:sldId id="307" r:id="rId13"/>
    <p:sldId id="312" r:id="rId14"/>
    <p:sldId id="31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98"/>
    <a:srgbClr val="F3CC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76" autoAdjust="0"/>
    <p:restoredTop sz="94660"/>
  </p:normalViewPr>
  <p:slideViewPr>
    <p:cSldViewPr snapToGrid="0">
      <p:cViewPr varScale="1">
        <p:scale>
          <a:sx n="72" d="100"/>
          <a:sy n="72" d="100"/>
        </p:scale>
        <p:origin x="66"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3FBE6-B7AD-4C0B-80C4-97B5022023B9}" type="datetimeFigureOut">
              <a:rPr lang="en-US" smtClean="0"/>
              <a:t>1/28/2018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075E6B-FC01-41B2-BAAE-87DC2FDBCCCB}" type="slidenum">
              <a:rPr lang="en-US" smtClean="0"/>
              <a:t>‹#›</a:t>
            </a:fld>
            <a:endParaRPr lang="en-US"/>
          </a:p>
        </p:txBody>
      </p:sp>
    </p:spTree>
    <p:extLst>
      <p:ext uri="{BB962C8B-B14F-4D97-AF65-F5344CB8AC3E}">
        <p14:creationId xmlns:p14="http://schemas.microsoft.com/office/powerpoint/2010/main" val="135442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Saul blessing </a:t>
            </a:r>
            <a:r>
              <a:rPr lang="en-US" dirty="0" err="1"/>
              <a:t>samuel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372A9-04A5-4EA4-B5A6-47DA4F398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29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F0F2-F26E-4C60-9010-49E5CC447F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9B627A-FA8E-4221-A46D-690FB6BFA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1B1C40-23D2-4544-9115-2E7B22873ECC}"/>
              </a:ext>
            </a:extLst>
          </p:cNvPr>
          <p:cNvSpPr>
            <a:spLocks noGrp="1"/>
          </p:cNvSpPr>
          <p:nvPr>
            <p:ph type="dt" sz="half" idx="10"/>
          </p:nvPr>
        </p:nvSpPr>
        <p:spPr/>
        <p:txBody>
          <a:bodyPr/>
          <a:lstStyle/>
          <a:p>
            <a:fld id="{11E84181-FBB7-40BD-911A-8E3640C7108F}" type="datetimeFigureOut">
              <a:rPr lang="en-US" smtClean="0"/>
              <a:t>1/28/2018</a:t>
            </a:fld>
            <a:endParaRPr lang="en-US"/>
          </a:p>
        </p:txBody>
      </p:sp>
      <p:sp>
        <p:nvSpPr>
          <p:cNvPr id="5" name="Footer Placeholder 4">
            <a:extLst>
              <a:ext uri="{FF2B5EF4-FFF2-40B4-BE49-F238E27FC236}">
                <a16:creationId xmlns:a16="http://schemas.microsoft.com/office/drawing/2014/main" id="{98471D86-2255-4E45-87DC-8B11D2CC9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EBD6C-B5BD-4A34-B470-75442004642A}"/>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13447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4A20-BF68-494A-9903-AEC6146D5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DC7770-D013-45BE-87DF-C2AFF39BD5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B4FB9-32E4-45CF-832F-8FA2DBD35959}"/>
              </a:ext>
            </a:extLst>
          </p:cNvPr>
          <p:cNvSpPr>
            <a:spLocks noGrp="1"/>
          </p:cNvSpPr>
          <p:nvPr>
            <p:ph type="dt" sz="half" idx="10"/>
          </p:nvPr>
        </p:nvSpPr>
        <p:spPr/>
        <p:txBody>
          <a:bodyPr/>
          <a:lstStyle/>
          <a:p>
            <a:fld id="{11E84181-FBB7-40BD-911A-8E3640C7108F}" type="datetimeFigureOut">
              <a:rPr lang="en-US" smtClean="0"/>
              <a:t>1/28/2018</a:t>
            </a:fld>
            <a:endParaRPr lang="en-US"/>
          </a:p>
        </p:txBody>
      </p:sp>
      <p:sp>
        <p:nvSpPr>
          <p:cNvPr id="5" name="Footer Placeholder 4">
            <a:extLst>
              <a:ext uri="{FF2B5EF4-FFF2-40B4-BE49-F238E27FC236}">
                <a16:creationId xmlns:a16="http://schemas.microsoft.com/office/drawing/2014/main" id="{8C99B3B8-D983-4792-B0AF-7016F0901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F7B78-CFAD-49AF-A703-C7192C4A377E}"/>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221634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F30AB0-785E-4BC2-870C-BC7801D24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B041B0-E9C5-4587-9CCC-D00F3F6DA0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11195-F7DA-4757-83F1-62106B769965}"/>
              </a:ext>
            </a:extLst>
          </p:cNvPr>
          <p:cNvSpPr>
            <a:spLocks noGrp="1"/>
          </p:cNvSpPr>
          <p:nvPr>
            <p:ph type="dt" sz="half" idx="10"/>
          </p:nvPr>
        </p:nvSpPr>
        <p:spPr/>
        <p:txBody>
          <a:bodyPr/>
          <a:lstStyle/>
          <a:p>
            <a:fld id="{11E84181-FBB7-40BD-911A-8E3640C7108F}" type="datetimeFigureOut">
              <a:rPr lang="en-US" smtClean="0"/>
              <a:t>1/28/2018</a:t>
            </a:fld>
            <a:endParaRPr lang="en-US"/>
          </a:p>
        </p:txBody>
      </p:sp>
      <p:sp>
        <p:nvSpPr>
          <p:cNvPr id="5" name="Footer Placeholder 4">
            <a:extLst>
              <a:ext uri="{FF2B5EF4-FFF2-40B4-BE49-F238E27FC236}">
                <a16:creationId xmlns:a16="http://schemas.microsoft.com/office/drawing/2014/main" id="{C1CC3053-D99F-47F6-AAF3-41F82D23C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E20A3-23D7-4FB0-BC5A-D662E36BB0D3}"/>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1296535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8F2F-20D0-4A8E-AADA-C99603F84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DC269-E75A-4CD4-86BC-2F174FB44C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35C5C-4EFC-482B-8613-D5F4805C32F1}"/>
              </a:ext>
            </a:extLst>
          </p:cNvPr>
          <p:cNvSpPr>
            <a:spLocks noGrp="1"/>
          </p:cNvSpPr>
          <p:nvPr>
            <p:ph type="dt" sz="half" idx="10"/>
          </p:nvPr>
        </p:nvSpPr>
        <p:spPr/>
        <p:txBody>
          <a:bodyPr/>
          <a:lstStyle/>
          <a:p>
            <a:fld id="{11E84181-FBB7-40BD-911A-8E3640C7108F}" type="datetimeFigureOut">
              <a:rPr lang="en-US" smtClean="0"/>
              <a:t>1/28/2018</a:t>
            </a:fld>
            <a:endParaRPr lang="en-US"/>
          </a:p>
        </p:txBody>
      </p:sp>
      <p:sp>
        <p:nvSpPr>
          <p:cNvPr id="5" name="Footer Placeholder 4">
            <a:extLst>
              <a:ext uri="{FF2B5EF4-FFF2-40B4-BE49-F238E27FC236}">
                <a16:creationId xmlns:a16="http://schemas.microsoft.com/office/drawing/2014/main" id="{2D69E26B-3066-4014-B33C-CA16F8B29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32A17-6877-426C-9452-391C5A1AA14F}"/>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3946865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36BD3-C4A1-4AE3-88ED-0CC33545E8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A588E7-475C-401A-8BA5-C4564BDDB0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D7250B-859D-4AF6-A218-70D717CE6CB0}"/>
              </a:ext>
            </a:extLst>
          </p:cNvPr>
          <p:cNvSpPr>
            <a:spLocks noGrp="1"/>
          </p:cNvSpPr>
          <p:nvPr>
            <p:ph type="dt" sz="half" idx="10"/>
          </p:nvPr>
        </p:nvSpPr>
        <p:spPr/>
        <p:txBody>
          <a:bodyPr/>
          <a:lstStyle/>
          <a:p>
            <a:fld id="{11E84181-FBB7-40BD-911A-8E3640C7108F}" type="datetimeFigureOut">
              <a:rPr lang="en-US" smtClean="0"/>
              <a:t>1/28/2018</a:t>
            </a:fld>
            <a:endParaRPr lang="en-US"/>
          </a:p>
        </p:txBody>
      </p:sp>
      <p:sp>
        <p:nvSpPr>
          <p:cNvPr id="5" name="Footer Placeholder 4">
            <a:extLst>
              <a:ext uri="{FF2B5EF4-FFF2-40B4-BE49-F238E27FC236}">
                <a16:creationId xmlns:a16="http://schemas.microsoft.com/office/drawing/2014/main" id="{476F4A8F-7BC6-4AE3-BE77-2B27598BC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229A1-0957-4288-98B6-83B34FA71E38}"/>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3379882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6385-AE8A-4F34-949F-15C9DC3243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8344FD-1B0B-4978-A5DA-61A54B8F75F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FC0C46-644C-4BCD-B115-400E126FAE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973B21-F56A-48EF-92A5-C1CF042926E6}"/>
              </a:ext>
            </a:extLst>
          </p:cNvPr>
          <p:cNvSpPr>
            <a:spLocks noGrp="1"/>
          </p:cNvSpPr>
          <p:nvPr>
            <p:ph type="dt" sz="half" idx="10"/>
          </p:nvPr>
        </p:nvSpPr>
        <p:spPr/>
        <p:txBody>
          <a:bodyPr/>
          <a:lstStyle/>
          <a:p>
            <a:fld id="{11E84181-FBB7-40BD-911A-8E3640C7108F}" type="datetimeFigureOut">
              <a:rPr lang="en-US" smtClean="0"/>
              <a:t>1/28/2018</a:t>
            </a:fld>
            <a:endParaRPr lang="en-US"/>
          </a:p>
        </p:txBody>
      </p:sp>
      <p:sp>
        <p:nvSpPr>
          <p:cNvPr id="6" name="Footer Placeholder 5">
            <a:extLst>
              <a:ext uri="{FF2B5EF4-FFF2-40B4-BE49-F238E27FC236}">
                <a16:creationId xmlns:a16="http://schemas.microsoft.com/office/drawing/2014/main" id="{ABFAE106-60C0-468A-980F-28458CA7B0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957A66-9016-437C-B95F-E4475FF68701}"/>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114077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A4BB-4389-4788-ABF9-67130BB275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1D14EF-2F7E-4299-B8D1-E1F2CF140B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899FCB-A980-43D1-89DB-87750E655B6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61C1D5-53C0-48E6-90CB-05A8E118CC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07668B-C460-4727-B151-007EA6237F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C788C-6069-421F-B542-76F356855853}"/>
              </a:ext>
            </a:extLst>
          </p:cNvPr>
          <p:cNvSpPr>
            <a:spLocks noGrp="1"/>
          </p:cNvSpPr>
          <p:nvPr>
            <p:ph type="dt" sz="half" idx="10"/>
          </p:nvPr>
        </p:nvSpPr>
        <p:spPr/>
        <p:txBody>
          <a:bodyPr/>
          <a:lstStyle/>
          <a:p>
            <a:fld id="{11E84181-FBB7-40BD-911A-8E3640C7108F}" type="datetimeFigureOut">
              <a:rPr lang="en-US" smtClean="0"/>
              <a:t>1/28/2018</a:t>
            </a:fld>
            <a:endParaRPr lang="en-US"/>
          </a:p>
        </p:txBody>
      </p:sp>
      <p:sp>
        <p:nvSpPr>
          <p:cNvPr id="8" name="Footer Placeholder 7">
            <a:extLst>
              <a:ext uri="{FF2B5EF4-FFF2-40B4-BE49-F238E27FC236}">
                <a16:creationId xmlns:a16="http://schemas.microsoft.com/office/drawing/2014/main" id="{24867470-17A4-4330-A622-8E79FC425B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A083C3-F53A-4F33-B519-C3B45261F977}"/>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487012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D510-BE4D-4944-8137-C622C711FA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C279A1-C859-40BF-B519-70056C44D43A}"/>
              </a:ext>
            </a:extLst>
          </p:cNvPr>
          <p:cNvSpPr>
            <a:spLocks noGrp="1"/>
          </p:cNvSpPr>
          <p:nvPr>
            <p:ph type="dt" sz="half" idx="10"/>
          </p:nvPr>
        </p:nvSpPr>
        <p:spPr/>
        <p:txBody>
          <a:bodyPr/>
          <a:lstStyle/>
          <a:p>
            <a:fld id="{11E84181-FBB7-40BD-911A-8E3640C7108F}" type="datetimeFigureOut">
              <a:rPr lang="en-US" smtClean="0"/>
              <a:t>1/28/2018</a:t>
            </a:fld>
            <a:endParaRPr lang="en-US"/>
          </a:p>
        </p:txBody>
      </p:sp>
      <p:sp>
        <p:nvSpPr>
          <p:cNvPr id="4" name="Footer Placeholder 3">
            <a:extLst>
              <a:ext uri="{FF2B5EF4-FFF2-40B4-BE49-F238E27FC236}">
                <a16:creationId xmlns:a16="http://schemas.microsoft.com/office/drawing/2014/main" id="{9DD4906D-0C7D-4FCB-BE47-709F0215C5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050305-9858-45B8-BBCB-6F65C71F7CB3}"/>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113235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D7C965-3B0A-4E4E-9F39-1BF5A720DD01}"/>
              </a:ext>
            </a:extLst>
          </p:cNvPr>
          <p:cNvSpPr>
            <a:spLocks noGrp="1"/>
          </p:cNvSpPr>
          <p:nvPr>
            <p:ph type="dt" sz="half" idx="10"/>
          </p:nvPr>
        </p:nvSpPr>
        <p:spPr/>
        <p:txBody>
          <a:bodyPr/>
          <a:lstStyle/>
          <a:p>
            <a:fld id="{11E84181-FBB7-40BD-911A-8E3640C7108F}" type="datetimeFigureOut">
              <a:rPr lang="en-US" smtClean="0"/>
              <a:t>1/28/2018</a:t>
            </a:fld>
            <a:endParaRPr lang="en-US"/>
          </a:p>
        </p:txBody>
      </p:sp>
      <p:sp>
        <p:nvSpPr>
          <p:cNvPr id="3" name="Footer Placeholder 2">
            <a:extLst>
              <a:ext uri="{FF2B5EF4-FFF2-40B4-BE49-F238E27FC236}">
                <a16:creationId xmlns:a16="http://schemas.microsoft.com/office/drawing/2014/main" id="{53B1F14A-C1ED-4694-B77E-749D442DD6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C6B024-57A3-4767-A95F-20F1666EC4BD}"/>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240689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E2D5-7ACB-479E-92E1-C3BAAB461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2E4AA2-7362-427E-8AFA-D446926327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7BDC9-9989-4D1B-AA59-1B42670AF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EF95FC-3A98-430D-8BAF-670F1DF15BD7}"/>
              </a:ext>
            </a:extLst>
          </p:cNvPr>
          <p:cNvSpPr>
            <a:spLocks noGrp="1"/>
          </p:cNvSpPr>
          <p:nvPr>
            <p:ph type="dt" sz="half" idx="10"/>
          </p:nvPr>
        </p:nvSpPr>
        <p:spPr/>
        <p:txBody>
          <a:bodyPr/>
          <a:lstStyle/>
          <a:p>
            <a:fld id="{11E84181-FBB7-40BD-911A-8E3640C7108F}" type="datetimeFigureOut">
              <a:rPr lang="en-US" smtClean="0"/>
              <a:t>1/28/2018</a:t>
            </a:fld>
            <a:endParaRPr lang="en-US"/>
          </a:p>
        </p:txBody>
      </p:sp>
      <p:sp>
        <p:nvSpPr>
          <p:cNvPr id="6" name="Footer Placeholder 5">
            <a:extLst>
              <a:ext uri="{FF2B5EF4-FFF2-40B4-BE49-F238E27FC236}">
                <a16:creationId xmlns:a16="http://schemas.microsoft.com/office/drawing/2014/main" id="{6D8D404C-3F9C-4AC9-B56D-611C3845D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017FA-37F7-4141-9AC2-C5705D2EAE61}"/>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758545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62EC-42C5-4BC3-9753-88131E444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1C47F-ED97-48F4-9633-F9A75717CD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7971FF-A8E4-42D8-B1ED-A926C5C05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02F477-76A1-48C1-993C-B19C069BD7A2}"/>
              </a:ext>
            </a:extLst>
          </p:cNvPr>
          <p:cNvSpPr>
            <a:spLocks noGrp="1"/>
          </p:cNvSpPr>
          <p:nvPr>
            <p:ph type="dt" sz="half" idx="10"/>
          </p:nvPr>
        </p:nvSpPr>
        <p:spPr/>
        <p:txBody>
          <a:bodyPr/>
          <a:lstStyle/>
          <a:p>
            <a:fld id="{11E84181-FBB7-40BD-911A-8E3640C7108F}" type="datetimeFigureOut">
              <a:rPr lang="en-US" smtClean="0"/>
              <a:t>1/28/2018</a:t>
            </a:fld>
            <a:endParaRPr lang="en-US"/>
          </a:p>
        </p:txBody>
      </p:sp>
      <p:sp>
        <p:nvSpPr>
          <p:cNvPr id="6" name="Footer Placeholder 5">
            <a:extLst>
              <a:ext uri="{FF2B5EF4-FFF2-40B4-BE49-F238E27FC236}">
                <a16:creationId xmlns:a16="http://schemas.microsoft.com/office/drawing/2014/main" id="{6BDE64A3-1E95-47BD-9786-F11DD0FC75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01CF3-02BD-4E5F-A555-7F517BBD2A00}"/>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121050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06F0D6-4439-4192-9FDC-1F7BA20E3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42B669-9006-456E-A6FE-BE98BD4B99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36C3D-0CA8-4D8C-8B24-73B3D86BBF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84181-FBB7-40BD-911A-8E3640C7108F}" type="datetimeFigureOut">
              <a:rPr lang="en-US" smtClean="0"/>
              <a:t>1/28/2018</a:t>
            </a:fld>
            <a:endParaRPr lang="en-US"/>
          </a:p>
        </p:txBody>
      </p:sp>
      <p:sp>
        <p:nvSpPr>
          <p:cNvPr id="5" name="Footer Placeholder 4">
            <a:extLst>
              <a:ext uri="{FF2B5EF4-FFF2-40B4-BE49-F238E27FC236}">
                <a16:creationId xmlns:a16="http://schemas.microsoft.com/office/drawing/2014/main" id="{BBDD903E-20E4-4513-9678-15526F1C6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9D0F2B-9EBD-4E3B-BD97-28D8CB0698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FE997-4B02-4CAE-98DC-549EB3EE3DEF}" type="slidenum">
              <a:rPr lang="en-US" smtClean="0"/>
              <a:t>‹#›</a:t>
            </a:fld>
            <a:endParaRPr lang="en-US"/>
          </a:p>
        </p:txBody>
      </p:sp>
    </p:spTree>
    <p:extLst>
      <p:ext uri="{BB962C8B-B14F-4D97-AF65-F5344CB8AC3E}">
        <p14:creationId xmlns:p14="http://schemas.microsoft.com/office/powerpoint/2010/main" val="2208210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4D05A7-975B-4DCF-B0C5-CFB69FDD8FD2}"/>
              </a:ext>
            </a:extLst>
          </p:cNvPr>
          <p:cNvPicPr>
            <a:picLocks noChangeAspect="1"/>
          </p:cNvPicPr>
          <p:nvPr/>
        </p:nvPicPr>
        <p:blipFill rotWithShape="1">
          <a:blip r:embed="rId2"/>
          <a:srcRect t="10374" b="7208"/>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C6F746D-359B-4E4C-A3EA-0377D8FC45CB}"/>
              </a:ext>
            </a:extLst>
          </p:cNvPr>
          <p:cNvSpPr>
            <a:spLocks noGrp="1"/>
          </p:cNvSpPr>
          <p:nvPr>
            <p:ph type="ctrTitle"/>
          </p:nvPr>
        </p:nvSpPr>
        <p:spPr>
          <a:xfrm>
            <a:off x="8022021" y="3231931"/>
            <a:ext cx="3852041" cy="1834056"/>
          </a:xfrm>
        </p:spPr>
        <p:txBody>
          <a:bodyPr>
            <a:normAutofit/>
          </a:bodyPr>
          <a:lstStyle/>
          <a:p>
            <a:r>
              <a:rPr lang="en-US" sz="4800" b="1" dirty="0">
                <a:latin typeface="Century Gothic" panose="020B0502020202020204" pitchFamily="34" charset="0"/>
              </a:rPr>
              <a:t>1 Samuel 11</a:t>
            </a:r>
          </a:p>
        </p:txBody>
      </p:sp>
      <p:sp>
        <p:nvSpPr>
          <p:cNvPr id="3" name="Subtitle 2">
            <a:extLst>
              <a:ext uri="{FF2B5EF4-FFF2-40B4-BE49-F238E27FC236}">
                <a16:creationId xmlns:a16="http://schemas.microsoft.com/office/drawing/2014/main" id="{8201B238-F3F4-4B09-BA8A-9CF9EFBA3343}"/>
              </a:ext>
            </a:extLst>
          </p:cNvPr>
          <p:cNvSpPr>
            <a:spLocks noGrp="1"/>
          </p:cNvSpPr>
          <p:nvPr>
            <p:ph type="subTitle" idx="1"/>
          </p:nvPr>
        </p:nvSpPr>
        <p:spPr>
          <a:xfrm>
            <a:off x="7782910" y="5242674"/>
            <a:ext cx="4330262" cy="1736453"/>
          </a:xfrm>
        </p:spPr>
        <p:txBody>
          <a:bodyPr>
            <a:normAutofit/>
          </a:bodyPr>
          <a:lstStyle/>
          <a:p>
            <a:r>
              <a:rPr lang="en-US" sz="3600" dirty="0"/>
              <a:t>Victory Over </a:t>
            </a:r>
            <a:br>
              <a:rPr lang="en-US" sz="3600" dirty="0"/>
            </a:br>
            <a:r>
              <a:rPr lang="en-US" sz="3600" dirty="0"/>
              <a:t>the Serpent</a:t>
            </a:r>
          </a:p>
        </p:txBody>
      </p:sp>
    </p:spTree>
    <p:extLst>
      <p:ext uri="{BB962C8B-B14F-4D97-AF65-F5344CB8AC3E}">
        <p14:creationId xmlns:p14="http://schemas.microsoft.com/office/powerpoint/2010/main" val="338526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CC5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42AEAC-0F9B-4BCB-B29A-BB4A3C736D72}"/>
              </a:ext>
            </a:extLst>
          </p:cNvPr>
          <p:cNvPicPr>
            <a:picLocks noChangeAspect="1"/>
          </p:cNvPicPr>
          <p:nvPr/>
        </p:nvPicPr>
        <p:blipFill rotWithShape="1">
          <a:blip r:embed="rId2"/>
          <a:srcRect l="15934" r="10590"/>
          <a:stretch/>
        </p:blipFill>
        <p:spPr>
          <a:xfrm>
            <a:off x="1" y="0"/>
            <a:ext cx="12192000" cy="6858000"/>
          </a:xfrm>
          <a:prstGeom prst="rect">
            <a:avLst/>
          </a:prstGeom>
        </p:spPr>
      </p:pic>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355921" y="5521000"/>
            <a:ext cx="11157743" cy="984731"/>
          </a:xfrm>
        </p:spPr>
        <p:txBody>
          <a:bodyPr anchor="ctr">
            <a:normAutofit/>
          </a:bodyPr>
          <a:lstStyle/>
          <a:p>
            <a:pPr marL="0" indent="0" algn="ctr">
              <a:buNone/>
            </a:pPr>
            <a:r>
              <a:rPr lang="en-US" sz="5400" b="1" dirty="0">
                <a:solidFill>
                  <a:schemeClr val="bg1"/>
                </a:solidFill>
                <a:effectLst>
                  <a:outerShdw blurRad="38100" dist="38100" dir="2700000" algn="tl">
                    <a:srgbClr val="000000">
                      <a:alpha val="43137"/>
                    </a:srgbClr>
                  </a:outerShdw>
                </a:effectLst>
                <a:latin typeface="Century Gothic" panose="020B0502020202020204" pitchFamily="34" charset="0"/>
              </a:rPr>
              <a:t>There is great power in </a:t>
            </a:r>
            <a:r>
              <a:rPr lang="en-US" sz="5400" b="1" u="sng" dirty="0">
                <a:solidFill>
                  <a:schemeClr val="bg1"/>
                </a:solidFill>
                <a:effectLst>
                  <a:outerShdw blurRad="38100" dist="38100" dir="2700000" algn="tl">
                    <a:srgbClr val="000000">
                      <a:alpha val="43137"/>
                    </a:srgbClr>
                  </a:outerShdw>
                </a:effectLst>
                <a:latin typeface="Century Gothic" panose="020B0502020202020204" pitchFamily="34" charset="0"/>
              </a:rPr>
              <a:t>unity</a:t>
            </a:r>
            <a:r>
              <a:rPr lang="en-US" sz="5400" b="1" dirty="0">
                <a:solidFill>
                  <a:schemeClr val="bg1"/>
                </a:solidFill>
                <a:effectLst>
                  <a:outerShdw blurRad="38100" dist="38100" dir="2700000" algn="tl">
                    <a:srgbClr val="000000">
                      <a:alpha val="43137"/>
                    </a:srgbClr>
                  </a:outerShdw>
                </a:effectLst>
                <a:latin typeface="Century Gothic" panose="020B0502020202020204" pitchFamily="34" charset="0"/>
              </a:rPr>
              <a:t>. </a:t>
            </a:r>
          </a:p>
        </p:txBody>
      </p:sp>
    </p:spTree>
    <p:extLst>
      <p:ext uri="{BB962C8B-B14F-4D97-AF65-F5344CB8AC3E}">
        <p14:creationId xmlns:p14="http://schemas.microsoft.com/office/powerpoint/2010/main" val="341624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FAF47-C440-4DC4-98B5-0FA4EE31F19F}"/>
              </a:ext>
            </a:extLst>
          </p:cNvPr>
          <p:cNvSpPr>
            <a:spLocks noGrp="1"/>
          </p:cNvSpPr>
          <p:nvPr>
            <p:ph type="title"/>
          </p:nvPr>
        </p:nvSpPr>
        <p:spPr/>
        <p:txBody>
          <a:bodyPr>
            <a:normAutofit fontScale="90000"/>
          </a:bodyPr>
          <a:lstStyle/>
          <a:p>
            <a:r>
              <a:rPr lang="en-US" sz="4800" b="1" dirty="0">
                <a:latin typeface="Century Gothic" panose="020B0502020202020204" pitchFamily="34" charset="0"/>
              </a:rPr>
              <a:t>The </a:t>
            </a:r>
            <a:r>
              <a:rPr lang="en-US" sz="4800" b="1" u="sng" dirty="0">
                <a:latin typeface="Century Gothic" panose="020B0502020202020204" pitchFamily="34" charset="0"/>
              </a:rPr>
              <a:t>Deliverance</a:t>
            </a:r>
            <a:r>
              <a:rPr lang="en-US" sz="4800" b="1" dirty="0">
                <a:latin typeface="Century Gothic" panose="020B0502020202020204" pitchFamily="34" charset="0"/>
              </a:rPr>
              <a:t>. The Counter Attack.</a:t>
            </a:r>
          </a:p>
        </p:txBody>
      </p:sp>
      <p:sp>
        <p:nvSpPr>
          <p:cNvPr id="3" name="Content Placeholder 2">
            <a:extLst>
              <a:ext uri="{FF2B5EF4-FFF2-40B4-BE49-F238E27FC236}">
                <a16:creationId xmlns:a16="http://schemas.microsoft.com/office/drawing/2014/main" id="{7106E547-58AD-4F17-98DD-B4D5793AD362}"/>
              </a:ext>
            </a:extLst>
          </p:cNvPr>
          <p:cNvSpPr>
            <a:spLocks noGrp="1"/>
          </p:cNvSpPr>
          <p:nvPr>
            <p:ph idx="1"/>
          </p:nvPr>
        </p:nvSpPr>
        <p:spPr/>
        <p:txBody>
          <a:bodyPr/>
          <a:lstStyle/>
          <a:p>
            <a:r>
              <a:rPr lang="en-US" sz="3200" dirty="0"/>
              <a:t>They followed proven tactics (Judges 7:16-19)   </a:t>
            </a:r>
            <a:br>
              <a:rPr lang="en-US" sz="3200" dirty="0"/>
            </a:br>
            <a:r>
              <a:rPr lang="en-US" sz="3200" dirty="0"/>
              <a:t>A 3-sided attack.</a:t>
            </a:r>
          </a:p>
          <a:p>
            <a:r>
              <a:rPr lang="en-US" sz="3200" dirty="0"/>
              <a:t>Just as coming together in unity is a powerful force for victory, a divided people is a broken people. Defeated!</a:t>
            </a:r>
          </a:p>
          <a:p>
            <a:r>
              <a:rPr lang="en-US" sz="3200" dirty="0"/>
              <a:t>Mark 3:24-25 And if a kingdom be divided against itself, that kingdom cannot stand. And if a house be divided against itself, that house cannot stand.</a:t>
            </a:r>
          </a:p>
          <a:p>
            <a:endParaRPr lang="en-US" dirty="0"/>
          </a:p>
        </p:txBody>
      </p:sp>
    </p:spTree>
    <p:extLst>
      <p:ext uri="{BB962C8B-B14F-4D97-AF65-F5344CB8AC3E}">
        <p14:creationId xmlns:p14="http://schemas.microsoft.com/office/powerpoint/2010/main" val="218063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E46B6E-2B43-47C0-87FD-96A5077DBABA}"/>
              </a:ext>
            </a:extLst>
          </p:cNvPr>
          <p:cNvPicPr>
            <a:picLocks noChangeAspect="1"/>
          </p:cNvPicPr>
          <p:nvPr/>
        </p:nvPicPr>
        <p:blipFill>
          <a:blip r:embed="rId2"/>
          <a:stretch>
            <a:fillRect/>
          </a:stretch>
        </p:blipFill>
        <p:spPr>
          <a:xfrm>
            <a:off x="6929862" y="-528727"/>
            <a:ext cx="5262138" cy="7386727"/>
          </a:xfrm>
          <a:prstGeom prst="rect">
            <a:avLst/>
          </a:prstGeom>
        </p:spPr>
      </p:pic>
      <p:sp>
        <p:nvSpPr>
          <p:cNvPr id="2" name="Title 1">
            <a:extLst>
              <a:ext uri="{FF2B5EF4-FFF2-40B4-BE49-F238E27FC236}">
                <a16:creationId xmlns:a16="http://schemas.microsoft.com/office/drawing/2014/main" id="{57FF2608-6AD3-4817-A107-1EB815028B8B}"/>
              </a:ext>
            </a:extLst>
          </p:cNvPr>
          <p:cNvSpPr>
            <a:spLocks noGrp="1"/>
          </p:cNvSpPr>
          <p:nvPr>
            <p:ph type="title"/>
          </p:nvPr>
        </p:nvSpPr>
        <p:spPr>
          <a:xfrm>
            <a:off x="838200" y="365125"/>
            <a:ext cx="10515600" cy="1325563"/>
          </a:xfrm>
        </p:spPr>
        <p:txBody>
          <a:bodyPr>
            <a:normAutofit/>
          </a:bodyPr>
          <a:lstStyle/>
          <a:p>
            <a:r>
              <a:rPr lang="en-US" sz="4800" b="1" dirty="0">
                <a:latin typeface="Century Gothic" panose="020B0502020202020204" pitchFamily="34" charset="0"/>
              </a:rPr>
              <a:t>The </a:t>
            </a:r>
            <a:r>
              <a:rPr lang="en-US" sz="4800" b="1" u="sng" dirty="0">
                <a:latin typeface="Century Gothic" panose="020B0502020202020204" pitchFamily="34" charset="0"/>
              </a:rPr>
              <a:t>Confirmation</a:t>
            </a:r>
            <a:r>
              <a:rPr lang="en-US" sz="4800"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0F42DBBB-E1A3-490A-8C16-9C2DAA8FB059}"/>
              </a:ext>
            </a:extLst>
          </p:cNvPr>
          <p:cNvSpPr>
            <a:spLocks noGrp="1"/>
          </p:cNvSpPr>
          <p:nvPr>
            <p:ph idx="1"/>
          </p:nvPr>
        </p:nvSpPr>
        <p:spPr>
          <a:xfrm>
            <a:off x="838199" y="1416570"/>
            <a:ext cx="6019801" cy="6655633"/>
          </a:xfrm>
        </p:spPr>
        <p:txBody>
          <a:bodyPr>
            <a:normAutofit/>
          </a:bodyPr>
          <a:lstStyle/>
          <a:p>
            <a:r>
              <a:rPr lang="en-US" sz="3200" dirty="0"/>
              <a:t>Nothing builds support like </a:t>
            </a:r>
            <a:r>
              <a:rPr lang="en-US" sz="3200" u="sng" dirty="0"/>
              <a:t>success</a:t>
            </a:r>
            <a:r>
              <a:rPr lang="en-US" sz="3200" dirty="0"/>
              <a:t>.  </a:t>
            </a:r>
            <a:br>
              <a:rPr lang="en-US" sz="3200" dirty="0"/>
            </a:br>
            <a:r>
              <a:rPr lang="en-US" sz="3200" u="sng" dirty="0"/>
              <a:t>Doing</a:t>
            </a:r>
            <a:r>
              <a:rPr lang="en-US" sz="3200" dirty="0"/>
              <a:t> what’s </a:t>
            </a:r>
            <a:r>
              <a:rPr lang="en-US" sz="3200" u="sng" dirty="0"/>
              <a:t>right</a:t>
            </a:r>
            <a:r>
              <a:rPr lang="en-US" sz="3200" dirty="0"/>
              <a:t> should build support.</a:t>
            </a:r>
          </a:p>
          <a:p>
            <a:r>
              <a:rPr lang="en-US" sz="3200" dirty="0"/>
              <a:t>2 Corinthians 10:17 But he that </a:t>
            </a:r>
            <a:r>
              <a:rPr lang="en-US" sz="3200" dirty="0" err="1"/>
              <a:t>glorieth</a:t>
            </a:r>
            <a:r>
              <a:rPr lang="en-US" sz="3200" dirty="0"/>
              <a:t>, </a:t>
            </a:r>
            <a:br>
              <a:rPr lang="en-US" sz="3200" dirty="0"/>
            </a:br>
            <a:r>
              <a:rPr lang="en-US" sz="3200" dirty="0"/>
              <a:t>let him glory in the Lord. </a:t>
            </a:r>
          </a:p>
          <a:p>
            <a:r>
              <a:rPr lang="en-US" sz="3200" dirty="0"/>
              <a:t>Saul sought no personal </a:t>
            </a:r>
            <a:r>
              <a:rPr lang="en-US" sz="3200" u="sng" dirty="0"/>
              <a:t>revenge</a:t>
            </a:r>
            <a:r>
              <a:rPr lang="en-US" sz="3200" dirty="0"/>
              <a:t> on those</a:t>
            </a:r>
            <a:br>
              <a:rPr lang="en-US" sz="3200" dirty="0"/>
            </a:br>
            <a:r>
              <a:rPr lang="en-US" sz="3200" dirty="0"/>
              <a:t>who initially </a:t>
            </a:r>
            <a:r>
              <a:rPr lang="en-US" sz="3200" u="sng" dirty="0"/>
              <a:t>rebelled</a:t>
            </a:r>
            <a:r>
              <a:rPr lang="en-US" sz="3200" dirty="0"/>
              <a:t> against him. (10:27) </a:t>
            </a:r>
          </a:p>
        </p:txBody>
      </p:sp>
    </p:spTree>
    <p:extLst>
      <p:ext uri="{BB962C8B-B14F-4D97-AF65-F5344CB8AC3E}">
        <p14:creationId xmlns:p14="http://schemas.microsoft.com/office/powerpoint/2010/main" val="5235183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E0E9670F-FFF4-4125-BBB8-1C23538762AE}"/>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r="1" b="8774"/>
          <a:stretch/>
        </p:blipFill>
        <p:spPr>
          <a:xfrm>
            <a:off x="643467" y="643467"/>
            <a:ext cx="10905066" cy="5571066"/>
          </a:xfrm>
          <a:prstGeom prst="rect">
            <a:avLst/>
          </a:prstGeom>
        </p:spPr>
      </p:pic>
      <p:sp>
        <p:nvSpPr>
          <p:cNvPr id="12" name="Rectangle 11">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346813"/>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E46B6E-2B43-47C0-87FD-96A5077DBABA}"/>
              </a:ext>
            </a:extLst>
          </p:cNvPr>
          <p:cNvPicPr>
            <a:picLocks noChangeAspect="1"/>
          </p:cNvPicPr>
          <p:nvPr/>
        </p:nvPicPr>
        <p:blipFill>
          <a:blip r:embed="rId2"/>
          <a:stretch>
            <a:fillRect/>
          </a:stretch>
        </p:blipFill>
        <p:spPr>
          <a:xfrm>
            <a:off x="7526952" y="67456"/>
            <a:ext cx="4837431" cy="6790544"/>
          </a:xfrm>
          <a:prstGeom prst="rect">
            <a:avLst/>
          </a:prstGeom>
        </p:spPr>
      </p:pic>
      <p:sp>
        <p:nvSpPr>
          <p:cNvPr id="2" name="Title 1">
            <a:extLst>
              <a:ext uri="{FF2B5EF4-FFF2-40B4-BE49-F238E27FC236}">
                <a16:creationId xmlns:a16="http://schemas.microsoft.com/office/drawing/2014/main" id="{57FF2608-6AD3-4817-A107-1EB815028B8B}"/>
              </a:ext>
            </a:extLst>
          </p:cNvPr>
          <p:cNvSpPr>
            <a:spLocks noGrp="1"/>
          </p:cNvSpPr>
          <p:nvPr>
            <p:ph type="title"/>
          </p:nvPr>
        </p:nvSpPr>
        <p:spPr>
          <a:xfrm>
            <a:off x="838200" y="365125"/>
            <a:ext cx="10515600" cy="1325563"/>
          </a:xfrm>
        </p:spPr>
        <p:txBody>
          <a:bodyPr>
            <a:normAutofit/>
          </a:bodyPr>
          <a:lstStyle/>
          <a:p>
            <a:r>
              <a:rPr lang="en-US" sz="4800" b="1" dirty="0">
                <a:latin typeface="Century Gothic" panose="020B0502020202020204" pitchFamily="34" charset="0"/>
              </a:rPr>
              <a:t>The </a:t>
            </a:r>
            <a:r>
              <a:rPr lang="en-US" sz="4800" b="1" u="sng" dirty="0">
                <a:latin typeface="Century Gothic" panose="020B0502020202020204" pitchFamily="34" charset="0"/>
              </a:rPr>
              <a:t>Confirmation</a:t>
            </a:r>
            <a:r>
              <a:rPr lang="en-US" sz="4800"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0F42DBBB-E1A3-490A-8C16-9C2DAA8FB059}"/>
              </a:ext>
            </a:extLst>
          </p:cNvPr>
          <p:cNvSpPr>
            <a:spLocks noGrp="1"/>
          </p:cNvSpPr>
          <p:nvPr>
            <p:ph idx="1"/>
          </p:nvPr>
        </p:nvSpPr>
        <p:spPr>
          <a:xfrm>
            <a:off x="838200" y="1956216"/>
            <a:ext cx="8500672" cy="6115987"/>
          </a:xfrm>
        </p:spPr>
        <p:txBody>
          <a:bodyPr>
            <a:normAutofit/>
          </a:bodyPr>
          <a:lstStyle/>
          <a:p>
            <a:r>
              <a:rPr lang="en-US" sz="3200" dirty="0"/>
              <a:t>God also gave him </a:t>
            </a:r>
            <a:r>
              <a:rPr lang="en-US" sz="3200" u="sng" dirty="0"/>
              <a:t>favor</a:t>
            </a:r>
            <a:r>
              <a:rPr lang="en-US" sz="3200" dirty="0"/>
              <a:t> in the eyes of </a:t>
            </a:r>
            <a:br>
              <a:rPr lang="en-US" sz="3200" dirty="0"/>
            </a:br>
            <a:r>
              <a:rPr lang="en-US" sz="3200" dirty="0"/>
              <a:t>His people. (vs 12-15) </a:t>
            </a:r>
          </a:p>
          <a:p>
            <a:r>
              <a:rPr lang="en-US" sz="3200" dirty="0"/>
              <a:t>Proverbs 16:7 When a man's ways </a:t>
            </a:r>
            <a:br>
              <a:rPr lang="en-US" sz="3200" dirty="0"/>
            </a:br>
            <a:r>
              <a:rPr lang="en-US" sz="3200" dirty="0"/>
              <a:t>please the LORD, he </a:t>
            </a:r>
            <a:r>
              <a:rPr lang="en-US" sz="3200" dirty="0" err="1"/>
              <a:t>maketh</a:t>
            </a:r>
            <a:r>
              <a:rPr lang="en-US" sz="3200" dirty="0"/>
              <a:t> even </a:t>
            </a:r>
            <a:br>
              <a:rPr lang="en-US" sz="3200" dirty="0"/>
            </a:br>
            <a:r>
              <a:rPr lang="en-US" sz="3200" dirty="0"/>
              <a:t>his enemies to be at peace with him. </a:t>
            </a:r>
          </a:p>
          <a:p>
            <a:r>
              <a:rPr lang="en-US" sz="3200" dirty="0"/>
              <a:t>When it’s going good, we can lose </a:t>
            </a:r>
            <a:br>
              <a:rPr lang="en-US" sz="3200" dirty="0"/>
            </a:br>
            <a:r>
              <a:rPr lang="en-US" sz="3200" dirty="0"/>
              <a:t>our recognition of dependence on God!</a:t>
            </a:r>
          </a:p>
          <a:p>
            <a:r>
              <a:rPr lang="en-US" sz="3200" dirty="0"/>
              <a:t>Self-sufficiency is deadly to true spirituality.</a:t>
            </a:r>
          </a:p>
        </p:txBody>
      </p:sp>
    </p:spTree>
    <p:extLst>
      <p:ext uri="{BB962C8B-B14F-4D97-AF65-F5344CB8AC3E}">
        <p14:creationId xmlns:p14="http://schemas.microsoft.com/office/powerpoint/2010/main" val="2396171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F213AE-5CB2-4086-97C9-5CC3BB936031}"/>
              </a:ext>
            </a:extLst>
          </p:cNvPr>
          <p:cNvPicPr>
            <a:picLocks noChangeAspect="1"/>
          </p:cNvPicPr>
          <p:nvPr/>
        </p:nvPicPr>
        <p:blipFill rotWithShape="1">
          <a:blip r:embed="rId2"/>
          <a:srcRect t="7969" r="9038"/>
          <a:stretch/>
        </p:blipFill>
        <p:spPr>
          <a:xfrm>
            <a:off x="0" y="0"/>
            <a:ext cx="12388682" cy="6858000"/>
          </a:xfrm>
          <a:prstGeom prst="rect">
            <a:avLst/>
          </a:prstGeom>
        </p:spPr>
      </p:pic>
      <p:sp>
        <p:nvSpPr>
          <p:cNvPr id="7" name="Oval 6">
            <a:extLst>
              <a:ext uri="{FF2B5EF4-FFF2-40B4-BE49-F238E27FC236}">
                <a16:creationId xmlns:a16="http://schemas.microsoft.com/office/drawing/2014/main" id="{95CB6A6C-E44F-423C-96D3-10FA48191E0E}"/>
              </a:ext>
            </a:extLst>
          </p:cNvPr>
          <p:cNvSpPr/>
          <p:nvPr/>
        </p:nvSpPr>
        <p:spPr>
          <a:xfrm>
            <a:off x="8619393" y="2316773"/>
            <a:ext cx="219808" cy="210527"/>
          </a:xfrm>
          <a:prstGeom prst="ellipse">
            <a:avLst/>
          </a:prstGeom>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363C39D-FDA1-4362-9E34-54B446A3EE46}"/>
              </a:ext>
            </a:extLst>
          </p:cNvPr>
          <p:cNvSpPr/>
          <p:nvPr/>
        </p:nvSpPr>
        <p:spPr>
          <a:xfrm>
            <a:off x="6417524" y="4616564"/>
            <a:ext cx="219808" cy="210527"/>
          </a:xfrm>
          <a:prstGeom prst="ellipse">
            <a:avLst/>
          </a:prstGeom>
          <a:solidFill>
            <a:schemeClr val="accent2">
              <a:lumMod val="75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D770B0-A6F8-41B8-B67C-0FE6D59D6817}"/>
              </a:ext>
            </a:extLst>
          </p:cNvPr>
          <p:cNvSpPr/>
          <p:nvPr/>
        </p:nvSpPr>
        <p:spPr>
          <a:xfrm>
            <a:off x="6607464" y="5519555"/>
            <a:ext cx="219808" cy="210527"/>
          </a:xfrm>
          <a:prstGeom prst="ellipse">
            <a:avLst/>
          </a:prstGeom>
          <a:solidFill>
            <a:schemeClr val="accent2">
              <a:lumMod val="75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C1F17A5-BB32-49D5-BA1B-802A53FA9F6A}"/>
              </a:ext>
            </a:extLst>
          </p:cNvPr>
          <p:cNvSpPr/>
          <p:nvPr/>
        </p:nvSpPr>
        <p:spPr>
          <a:xfrm>
            <a:off x="6745936" y="5034796"/>
            <a:ext cx="219808" cy="210527"/>
          </a:xfrm>
          <a:prstGeom prst="ellipse">
            <a:avLst/>
          </a:prstGeom>
          <a:solidFill>
            <a:schemeClr val="accent2">
              <a:lumMod val="75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C2485EE-DFC3-49E1-BEF4-0B8A2F29CD6E}"/>
              </a:ext>
            </a:extLst>
          </p:cNvPr>
          <p:cNvSpPr txBox="1"/>
          <p:nvPr/>
        </p:nvSpPr>
        <p:spPr>
          <a:xfrm>
            <a:off x="248461" y="476643"/>
            <a:ext cx="4806461" cy="1200329"/>
          </a:xfrm>
          <a:prstGeom prst="rect">
            <a:avLst/>
          </a:prstGeom>
          <a:noFill/>
        </p:spPr>
        <p:txBody>
          <a:bodyPr wrap="square" rtlCol="0">
            <a:spAutoFit/>
          </a:bodyPr>
          <a:lstStyle/>
          <a:p>
            <a:pPr algn="r"/>
            <a:r>
              <a:rPr lang="en-US" sz="3600" b="1" dirty="0">
                <a:latin typeface="Century Gothic" panose="020B0502020202020204" pitchFamily="34" charset="0"/>
              </a:rPr>
              <a:t>The </a:t>
            </a:r>
            <a:r>
              <a:rPr lang="en-US" sz="3600" b="1" u="sng" dirty="0">
                <a:latin typeface="Century Gothic" panose="020B0502020202020204" pitchFamily="34" charset="0"/>
              </a:rPr>
              <a:t>Demand</a:t>
            </a:r>
            <a:r>
              <a:rPr lang="en-US" sz="3600" b="1" dirty="0">
                <a:latin typeface="Century Gothic" panose="020B0502020202020204" pitchFamily="34" charset="0"/>
              </a:rPr>
              <a:t>.</a:t>
            </a:r>
          </a:p>
          <a:p>
            <a:pPr algn="r"/>
            <a:r>
              <a:rPr lang="en-US" sz="3600" b="1" dirty="0">
                <a:latin typeface="Century Gothic" panose="020B0502020202020204" pitchFamily="34" charset="0"/>
              </a:rPr>
              <a:t>The Serpent Attacks</a:t>
            </a:r>
          </a:p>
        </p:txBody>
      </p:sp>
      <p:sp>
        <p:nvSpPr>
          <p:cNvPr id="5" name="Rectangle 4">
            <a:extLst>
              <a:ext uri="{FF2B5EF4-FFF2-40B4-BE49-F238E27FC236}">
                <a16:creationId xmlns:a16="http://schemas.microsoft.com/office/drawing/2014/main" id="{85376ACE-42E7-4BE1-AAF3-E2DEBB91AF30}"/>
              </a:ext>
            </a:extLst>
          </p:cNvPr>
          <p:cNvSpPr/>
          <p:nvPr/>
        </p:nvSpPr>
        <p:spPr>
          <a:xfrm>
            <a:off x="541332" y="1676972"/>
            <a:ext cx="6096000" cy="1077218"/>
          </a:xfrm>
          <a:prstGeom prst="rect">
            <a:avLst/>
          </a:prstGeom>
        </p:spPr>
        <p:txBody>
          <a:bodyPr>
            <a:spAutoFit/>
          </a:bodyPr>
          <a:lstStyle/>
          <a:p>
            <a:pPr marL="285750" indent="-285750">
              <a:buFont typeface="Arial" panose="020B0604020202020204" pitchFamily="34" charset="0"/>
              <a:buChar char="•"/>
            </a:pPr>
            <a:r>
              <a:rPr lang="en-US" sz="3200" dirty="0"/>
              <a:t>Ammon – the inbred </a:t>
            </a:r>
            <a:br>
              <a:rPr lang="en-US" sz="3200" dirty="0"/>
            </a:br>
            <a:r>
              <a:rPr lang="en-US" sz="3200" dirty="0"/>
              <a:t>nation from Lot.</a:t>
            </a:r>
          </a:p>
        </p:txBody>
      </p:sp>
    </p:spTree>
    <p:extLst>
      <p:ext uri="{BB962C8B-B14F-4D97-AF65-F5344CB8AC3E}">
        <p14:creationId xmlns:p14="http://schemas.microsoft.com/office/powerpoint/2010/main" val="165157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80">
                                          <p:stCondLst>
                                            <p:cond delay="0"/>
                                          </p:stCondLst>
                                        </p:cTn>
                                        <p:tgtEl>
                                          <p:spTgt spid="9"/>
                                        </p:tgtEl>
                                      </p:cBhvr>
                                    </p:animEffect>
                                    <p:anim calcmode="lin" valueType="num">
                                      <p:cBhvr>
                                        <p:cTn id="5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6" dur="26">
                                          <p:stCondLst>
                                            <p:cond delay="650"/>
                                          </p:stCondLst>
                                        </p:cTn>
                                        <p:tgtEl>
                                          <p:spTgt spid="9"/>
                                        </p:tgtEl>
                                      </p:cBhvr>
                                      <p:to x="100000" y="60000"/>
                                    </p:animScale>
                                    <p:animScale>
                                      <p:cBhvr>
                                        <p:cTn id="57" dur="166" decel="50000">
                                          <p:stCondLst>
                                            <p:cond delay="676"/>
                                          </p:stCondLst>
                                        </p:cTn>
                                        <p:tgtEl>
                                          <p:spTgt spid="9"/>
                                        </p:tgtEl>
                                      </p:cBhvr>
                                      <p:to x="100000" y="100000"/>
                                    </p:animScale>
                                    <p:animScale>
                                      <p:cBhvr>
                                        <p:cTn id="58" dur="26">
                                          <p:stCondLst>
                                            <p:cond delay="1312"/>
                                          </p:stCondLst>
                                        </p:cTn>
                                        <p:tgtEl>
                                          <p:spTgt spid="9"/>
                                        </p:tgtEl>
                                      </p:cBhvr>
                                      <p:to x="100000" y="80000"/>
                                    </p:animScale>
                                    <p:animScale>
                                      <p:cBhvr>
                                        <p:cTn id="59" dur="166" decel="50000">
                                          <p:stCondLst>
                                            <p:cond delay="1338"/>
                                          </p:stCondLst>
                                        </p:cTn>
                                        <p:tgtEl>
                                          <p:spTgt spid="9"/>
                                        </p:tgtEl>
                                      </p:cBhvr>
                                      <p:to x="100000" y="100000"/>
                                    </p:animScale>
                                    <p:animScale>
                                      <p:cBhvr>
                                        <p:cTn id="60" dur="26">
                                          <p:stCondLst>
                                            <p:cond delay="1642"/>
                                          </p:stCondLst>
                                        </p:cTn>
                                        <p:tgtEl>
                                          <p:spTgt spid="9"/>
                                        </p:tgtEl>
                                      </p:cBhvr>
                                      <p:to x="100000" y="90000"/>
                                    </p:animScale>
                                    <p:animScale>
                                      <p:cBhvr>
                                        <p:cTn id="61" dur="166" decel="50000">
                                          <p:stCondLst>
                                            <p:cond delay="1668"/>
                                          </p:stCondLst>
                                        </p:cTn>
                                        <p:tgtEl>
                                          <p:spTgt spid="9"/>
                                        </p:tgtEl>
                                      </p:cBhvr>
                                      <p:to x="100000" y="100000"/>
                                    </p:animScale>
                                    <p:animScale>
                                      <p:cBhvr>
                                        <p:cTn id="62" dur="26">
                                          <p:stCondLst>
                                            <p:cond delay="1808"/>
                                          </p:stCondLst>
                                        </p:cTn>
                                        <p:tgtEl>
                                          <p:spTgt spid="9"/>
                                        </p:tgtEl>
                                      </p:cBhvr>
                                      <p:to x="100000" y="95000"/>
                                    </p:animScale>
                                    <p:animScale>
                                      <p:cBhvr>
                                        <p:cTn id="63" dur="166" decel="50000">
                                          <p:stCondLst>
                                            <p:cond delay="1834"/>
                                          </p:stCondLst>
                                        </p:cTn>
                                        <p:tgtEl>
                                          <p:spTgt spid="9"/>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down)">
                                      <p:cBhvr>
                                        <p:cTn id="68" dur="580">
                                          <p:stCondLst>
                                            <p:cond delay="0"/>
                                          </p:stCondLst>
                                        </p:cTn>
                                        <p:tgtEl>
                                          <p:spTgt spid="10"/>
                                        </p:tgtEl>
                                      </p:cBhvr>
                                    </p:animEffect>
                                    <p:anim calcmode="lin" valueType="num">
                                      <p:cBhvr>
                                        <p:cTn id="6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4" dur="26">
                                          <p:stCondLst>
                                            <p:cond delay="650"/>
                                          </p:stCondLst>
                                        </p:cTn>
                                        <p:tgtEl>
                                          <p:spTgt spid="10"/>
                                        </p:tgtEl>
                                      </p:cBhvr>
                                      <p:to x="100000" y="60000"/>
                                    </p:animScale>
                                    <p:animScale>
                                      <p:cBhvr>
                                        <p:cTn id="75" dur="166" decel="50000">
                                          <p:stCondLst>
                                            <p:cond delay="676"/>
                                          </p:stCondLst>
                                        </p:cTn>
                                        <p:tgtEl>
                                          <p:spTgt spid="10"/>
                                        </p:tgtEl>
                                      </p:cBhvr>
                                      <p:to x="100000" y="100000"/>
                                    </p:animScale>
                                    <p:animScale>
                                      <p:cBhvr>
                                        <p:cTn id="76" dur="26">
                                          <p:stCondLst>
                                            <p:cond delay="1312"/>
                                          </p:stCondLst>
                                        </p:cTn>
                                        <p:tgtEl>
                                          <p:spTgt spid="10"/>
                                        </p:tgtEl>
                                      </p:cBhvr>
                                      <p:to x="100000" y="80000"/>
                                    </p:animScale>
                                    <p:animScale>
                                      <p:cBhvr>
                                        <p:cTn id="77" dur="166" decel="50000">
                                          <p:stCondLst>
                                            <p:cond delay="1338"/>
                                          </p:stCondLst>
                                        </p:cTn>
                                        <p:tgtEl>
                                          <p:spTgt spid="10"/>
                                        </p:tgtEl>
                                      </p:cBhvr>
                                      <p:to x="100000" y="100000"/>
                                    </p:animScale>
                                    <p:animScale>
                                      <p:cBhvr>
                                        <p:cTn id="78" dur="26">
                                          <p:stCondLst>
                                            <p:cond delay="1642"/>
                                          </p:stCondLst>
                                        </p:cTn>
                                        <p:tgtEl>
                                          <p:spTgt spid="10"/>
                                        </p:tgtEl>
                                      </p:cBhvr>
                                      <p:to x="100000" y="90000"/>
                                    </p:animScale>
                                    <p:animScale>
                                      <p:cBhvr>
                                        <p:cTn id="79" dur="166" decel="50000">
                                          <p:stCondLst>
                                            <p:cond delay="1668"/>
                                          </p:stCondLst>
                                        </p:cTn>
                                        <p:tgtEl>
                                          <p:spTgt spid="10"/>
                                        </p:tgtEl>
                                      </p:cBhvr>
                                      <p:to x="100000" y="100000"/>
                                    </p:animScale>
                                    <p:animScale>
                                      <p:cBhvr>
                                        <p:cTn id="80" dur="26">
                                          <p:stCondLst>
                                            <p:cond delay="1808"/>
                                          </p:stCondLst>
                                        </p:cTn>
                                        <p:tgtEl>
                                          <p:spTgt spid="10"/>
                                        </p:tgtEl>
                                      </p:cBhvr>
                                      <p:to x="100000" y="95000"/>
                                    </p:animScale>
                                    <p:animScale>
                                      <p:cBhvr>
                                        <p:cTn id="81" dur="166" decel="50000">
                                          <p:stCondLst>
                                            <p:cond delay="1834"/>
                                          </p:stCondLst>
                                        </p:cTn>
                                        <p:tgtEl>
                                          <p:spTgt spid="10"/>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1000"/>
                                        <p:tgtEl>
                                          <p:spTgt spid="5"/>
                                        </p:tgtEl>
                                      </p:cBhvr>
                                    </p:animEffect>
                                    <p:anim calcmode="lin" valueType="num">
                                      <p:cBhvr>
                                        <p:cTn id="87" dur="1000" fill="hold"/>
                                        <p:tgtEl>
                                          <p:spTgt spid="5"/>
                                        </p:tgtEl>
                                        <p:attrNameLst>
                                          <p:attrName>ppt_x</p:attrName>
                                        </p:attrNameLst>
                                      </p:cBhvr>
                                      <p:tavLst>
                                        <p:tav tm="0">
                                          <p:val>
                                            <p:strVal val="#ppt_x"/>
                                          </p:val>
                                        </p:tav>
                                        <p:tav tm="100000">
                                          <p:val>
                                            <p:strVal val="#ppt_x"/>
                                          </p:val>
                                        </p:tav>
                                      </p:tavLst>
                                    </p:anim>
                                    <p:anim calcmode="lin" valueType="num">
                                      <p:cBhvr>
                                        <p:cTn id="8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91D466-7BD6-4051-AD99-E6EECBCFAF5F}"/>
              </a:ext>
            </a:extLst>
          </p:cNvPr>
          <p:cNvSpPr txBox="1"/>
          <p:nvPr/>
        </p:nvSpPr>
        <p:spPr>
          <a:xfrm>
            <a:off x="460846" y="938118"/>
            <a:ext cx="11486315" cy="550920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t>Nahash</a:t>
            </a:r>
            <a:r>
              <a:rPr lang="en-US" sz="3200" dirty="0"/>
              <a:t> = “</a:t>
            </a:r>
            <a:r>
              <a:rPr lang="en-US" sz="3200" u="sng" dirty="0"/>
              <a:t>serpent</a:t>
            </a:r>
            <a:r>
              <a:rPr lang="en-US" sz="3200" dirty="0"/>
              <a:t>” </a:t>
            </a:r>
          </a:p>
          <a:p>
            <a:pPr marL="457200" indent="-457200">
              <a:buFont typeface="Arial" panose="020B0604020202020204" pitchFamily="34" charset="0"/>
              <a:buChar char="•"/>
            </a:pPr>
            <a:r>
              <a:rPr lang="en-US" sz="3200" dirty="0"/>
              <a:t>The danger: God’s </a:t>
            </a:r>
            <a:br>
              <a:rPr lang="en-US" sz="3200" dirty="0"/>
            </a:br>
            <a:r>
              <a:rPr lang="en-US" sz="3200" dirty="0"/>
              <a:t>people give </a:t>
            </a:r>
            <a:r>
              <a:rPr lang="en-US" sz="3200" u="sng" dirty="0"/>
              <a:t>in</a:t>
            </a:r>
            <a:r>
              <a:rPr lang="en-US" sz="3200" dirty="0"/>
              <a:t> and </a:t>
            </a:r>
            <a:br>
              <a:rPr lang="en-US" sz="3200" dirty="0"/>
            </a:br>
            <a:r>
              <a:rPr lang="en-US" sz="3200" dirty="0"/>
              <a:t>give </a:t>
            </a:r>
            <a:r>
              <a:rPr lang="en-US" sz="3200" u="sng" dirty="0"/>
              <a:t>up</a:t>
            </a:r>
            <a:r>
              <a:rPr lang="en-US" sz="3200" dirty="0"/>
              <a:t> in the </a:t>
            </a:r>
            <a:br>
              <a:rPr lang="en-US" sz="3200" dirty="0"/>
            </a:br>
            <a:r>
              <a:rPr lang="en-US" sz="3200" dirty="0"/>
              <a:t>spiritual battle.  </a:t>
            </a:r>
          </a:p>
          <a:p>
            <a:pPr marL="457200" indent="-457200">
              <a:buFont typeface="Arial" panose="020B0604020202020204" pitchFamily="34" charset="0"/>
              <a:buChar char="•"/>
            </a:pPr>
            <a:r>
              <a:rPr lang="en-US" sz="3200" dirty="0"/>
              <a:t>Result: </a:t>
            </a:r>
            <a:r>
              <a:rPr lang="en-US" sz="3200" u="sng" dirty="0"/>
              <a:t>damage</a:t>
            </a:r>
            <a:r>
              <a:rPr lang="en-US" sz="3200" dirty="0"/>
              <a:t> </a:t>
            </a:r>
            <a:br>
              <a:rPr lang="en-US" sz="3200" dirty="0"/>
            </a:br>
            <a:r>
              <a:rPr lang="en-US" sz="3200" dirty="0"/>
              <a:t>and </a:t>
            </a:r>
            <a:r>
              <a:rPr lang="en-US" sz="3200" u="sng" dirty="0"/>
              <a:t>reproach</a:t>
            </a:r>
            <a:r>
              <a:rPr lang="en-US" sz="3200" dirty="0"/>
              <a:t>. </a:t>
            </a:r>
          </a:p>
          <a:p>
            <a:pPr marL="457200" indent="-457200">
              <a:buFont typeface="Arial" panose="020B0604020202020204" pitchFamily="34" charset="0"/>
              <a:buChar char="•"/>
            </a:pPr>
            <a:r>
              <a:rPr lang="en-US" sz="3200" dirty="0"/>
              <a:t>Revelation 12:9 And the great dragon was cast out, that old serpent, called the Devil, and Satan, which </a:t>
            </a:r>
            <a:r>
              <a:rPr lang="en-US" sz="3200" dirty="0" err="1"/>
              <a:t>deceiveth</a:t>
            </a:r>
            <a:r>
              <a:rPr lang="en-US" sz="3200" dirty="0"/>
              <a:t> the whole world: he was cast out into the earth, and his angels were cast out with him. </a:t>
            </a:r>
          </a:p>
        </p:txBody>
      </p:sp>
      <p:pic>
        <p:nvPicPr>
          <p:cNvPr id="2" name="Dodgeball A True Underdog Story (26) Movie CLIP - The Purple Cobras (2004) HD (1080p)">
            <a:hlinkClick r:id="" action="ppaction://media"/>
            <a:extLst>
              <a:ext uri="{FF2B5EF4-FFF2-40B4-BE49-F238E27FC236}">
                <a16:creationId xmlns:a16="http://schemas.microsoft.com/office/drawing/2014/main" id="{C646FE96-9748-467D-9DCF-A56E61CF6E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73917" y="143436"/>
            <a:ext cx="7473244" cy="4203700"/>
          </a:xfrm>
          <a:prstGeom prst="rect">
            <a:avLst/>
          </a:prstGeom>
        </p:spPr>
      </p:pic>
      <p:sp>
        <p:nvSpPr>
          <p:cNvPr id="4" name="Rectangle 3">
            <a:extLst>
              <a:ext uri="{FF2B5EF4-FFF2-40B4-BE49-F238E27FC236}">
                <a16:creationId xmlns:a16="http://schemas.microsoft.com/office/drawing/2014/main" id="{91127D60-8E24-4972-9FEB-0D8364383C06}"/>
              </a:ext>
            </a:extLst>
          </p:cNvPr>
          <p:cNvSpPr/>
          <p:nvPr/>
        </p:nvSpPr>
        <p:spPr>
          <a:xfrm>
            <a:off x="4473917" y="3870058"/>
            <a:ext cx="2332383" cy="477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CA23344-DF6E-4487-99C4-BCDF18D55D54}"/>
              </a:ext>
            </a:extLst>
          </p:cNvPr>
          <p:cNvPicPr>
            <a:picLocks noChangeAspect="1"/>
          </p:cNvPicPr>
          <p:nvPr/>
        </p:nvPicPr>
        <p:blipFill>
          <a:blip r:embed="rId5"/>
          <a:stretch>
            <a:fillRect/>
          </a:stretch>
        </p:blipFill>
        <p:spPr>
          <a:xfrm>
            <a:off x="4473917" y="143436"/>
            <a:ext cx="7523116" cy="4352921"/>
          </a:xfrm>
          <a:prstGeom prst="rect">
            <a:avLst/>
          </a:prstGeom>
        </p:spPr>
      </p:pic>
    </p:spTree>
    <p:extLst>
      <p:ext uri="{BB962C8B-B14F-4D97-AF65-F5344CB8AC3E}">
        <p14:creationId xmlns:p14="http://schemas.microsoft.com/office/powerpoint/2010/main" val="349818118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mediacall" presetSubtype="0" fill="hold" nodeType="withEffect">
                                  <p:stCondLst>
                                    <p:cond delay="0"/>
                                  </p:stCondLst>
                                  <p:childTnLst>
                                    <p:cmd type="call" cmd="playFrom(0.0)">
                                      <p:cBhvr>
                                        <p:cTn id="17" dur="34005"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1000"/>
                                        <p:tgtEl>
                                          <p:spTgt spid="9">
                                            <p:txEl>
                                              <p:pRg st="3" end="3"/>
                                            </p:txEl>
                                          </p:spTgt>
                                        </p:tgtEl>
                                      </p:cBhvr>
                                    </p:animEffect>
                                    <p:anim calcmode="lin" valueType="num">
                                      <p:cBhvr>
                                        <p:cTn id="2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1000"/>
                                        <p:tgtEl>
                                          <p:spTgt spid="9">
                                            <p:txEl>
                                              <p:pRg st="1" end="1"/>
                                            </p:txEl>
                                          </p:spTgt>
                                        </p:tgtEl>
                                      </p:cBhvr>
                                    </p:animEffect>
                                    <p:anim calcmode="lin" valueType="num">
                                      <p:cBhvr>
                                        <p:cTn id="3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animEffect transition="in" filter="fade">
                                      <p:cBhvr>
                                        <p:cTn id="40" dur="1000"/>
                                        <p:tgtEl>
                                          <p:spTgt spid="9">
                                            <p:txEl>
                                              <p:pRg st="2" end="2"/>
                                            </p:txEl>
                                          </p:spTgt>
                                        </p:tgtEl>
                                      </p:cBhvr>
                                    </p:animEffect>
                                    <p:anim calcmode="lin" valueType="num">
                                      <p:cBhvr>
                                        <p:cTn id="4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3" fill="hold" display="0">
                  <p:stCondLst>
                    <p:cond delay="indefinite"/>
                  </p:stCondLst>
                </p:cTn>
                <p:tgtEl>
                  <p:spTgt spid="2"/>
                </p:tgtEl>
              </p:cMediaNode>
            </p:video>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CC5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a:bodyPr>
          <a:lstStyle/>
          <a:p>
            <a:pPr marL="457200" indent="-457200"/>
            <a:r>
              <a:rPr lang="en-US" sz="3600" b="1" dirty="0">
                <a:latin typeface="Century Gothic" panose="020B0502020202020204" pitchFamily="34" charset="0"/>
              </a:rPr>
              <a:t>When we yield to sin, it messes up our </a:t>
            </a:r>
            <a:r>
              <a:rPr lang="en-US" sz="3600" b="1" u="sng" dirty="0">
                <a:latin typeface="Century Gothic" panose="020B0502020202020204" pitchFamily="34" charset="0"/>
              </a:rPr>
              <a:t>eyesight</a:t>
            </a:r>
            <a:r>
              <a:rPr lang="en-US" sz="3600" b="1" dirty="0">
                <a:latin typeface="Century Gothic" panose="020B0502020202020204" pitchFamily="34" charset="0"/>
              </a:rPr>
              <a:t>. </a:t>
            </a:r>
          </a:p>
          <a:p>
            <a:pPr marL="457200" indent="-457200"/>
            <a:r>
              <a:rPr lang="en-US" sz="3600" dirty="0">
                <a:latin typeface="Century Gothic" panose="020B0502020202020204" pitchFamily="34" charset="0"/>
              </a:rPr>
              <a:t>2 Corinthians 4:3-4 But if our gospel be hid, it is hid to them that are lost: 4  In whom the god of this world hath blinded the minds of them which believe not, lest the light of the glorious gospel of Christ, who is the image of God, should shine unto them.</a:t>
            </a:r>
          </a:p>
        </p:txBody>
      </p:sp>
    </p:spTree>
    <p:extLst>
      <p:ext uri="{BB962C8B-B14F-4D97-AF65-F5344CB8AC3E}">
        <p14:creationId xmlns:p14="http://schemas.microsoft.com/office/powerpoint/2010/main" val="960761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CC5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a:bodyPr>
          <a:lstStyle/>
          <a:p>
            <a:pPr marL="457200" indent="-457200"/>
            <a:r>
              <a:rPr lang="en-US" sz="3600" b="1" dirty="0">
                <a:latin typeface="Century Gothic" panose="020B0502020202020204" pitchFamily="34" charset="0"/>
              </a:rPr>
              <a:t>We need our eyes OPEN!</a:t>
            </a:r>
          </a:p>
          <a:p>
            <a:pPr marL="457200" indent="-457200"/>
            <a:r>
              <a:rPr lang="en-US" sz="3600" dirty="0">
                <a:latin typeface="Century Gothic" panose="020B0502020202020204" pitchFamily="34" charset="0"/>
              </a:rPr>
              <a:t>Ephesians 1:18 The eyes of your understanding being enlightened; that ye may know what is the hope of his calling, and what the riches of the glory of his inheritance in the saints</a:t>
            </a:r>
          </a:p>
        </p:txBody>
      </p:sp>
    </p:spTree>
    <p:extLst>
      <p:ext uri="{BB962C8B-B14F-4D97-AF65-F5344CB8AC3E}">
        <p14:creationId xmlns:p14="http://schemas.microsoft.com/office/powerpoint/2010/main" val="2342030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9D998C-13DB-461F-B007-F6708F30EB48}"/>
              </a:ext>
            </a:extLst>
          </p:cNvPr>
          <p:cNvSpPr>
            <a:spLocks noGrp="1"/>
          </p:cNvSpPr>
          <p:nvPr>
            <p:ph type="title"/>
          </p:nvPr>
        </p:nvSpPr>
        <p:spPr>
          <a:xfrm>
            <a:off x="655320" y="365125"/>
            <a:ext cx="11099018" cy="1692794"/>
          </a:xfrm>
        </p:spPr>
        <p:txBody>
          <a:bodyPr>
            <a:normAutofit/>
          </a:bodyPr>
          <a:lstStyle/>
          <a:p>
            <a:r>
              <a:rPr lang="en-US" b="1" dirty="0">
                <a:latin typeface="Century Gothic" panose="020B0502020202020204" pitchFamily="34" charset="0"/>
              </a:rPr>
              <a:t>The </a:t>
            </a:r>
            <a:r>
              <a:rPr lang="en-US" b="1" u="sng" dirty="0">
                <a:latin typeface="Century Gothic" panose="020B0502020202020204" pitchFamily="34" charset="0"/>
              </a:rPr>
              <a:t>Desperation</a:t>
            </a:r>
            <a:r>
              <a:rPr lang="en-US" b="1" dirty="0">
                <a:latin typeface="Century Gothic" panose="020B0502020202020204" pitchFamily="34" charset="0"/>
              </a:rPr>
              <a:t>. The Plea for Help.</a:t>
            </a:r>
            <a:endParaRPr lang="en-US" dirty="0"/>
          </a:p>
        </p:txBody>
      </p:sp>
      <p:sp>
        <p:nvSpPr>
          <p:cNvPr id="6" name="Rectangle 5">
            <a:extLst>
              <a:ext uri="{FF2B5EF4-FFF2-40B4-BE49-F238E27FC236}">
                <a16:creationId xmlns:a16="http://schemas.microsoft.com/office/drawing/2014/main" id="{9839847F-24E1-4A66-AC0F-9674C1958CAB}"/>
              </a:ext>
            </a:extLst>
          </p:cNvPr>
          <p:cNvSpPr/>
          <p:nvPr/>
        </p:nvSpPr>
        <p:spPr>
          <a:xfrm>
            <a:off x="499462" y="2057919"/>
            <a:ext cx="5424030" cy="53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02A985-D62D-4C44-947E-0ACFD0090C10}"/>
              </a:ext>
            </a:extLst>
          </p:cNvPr>
          <p:cNvSpPr>
            <a:spLocks noGrp="1"/>
          </p:cNvSpPr>
          <p:nvPr>
            <p:ph idx="1"/>
          </p:nvPr>
        </p:nvSpPr>
        <p:spPr>
          <a:xfrm>
            <a:off x="733096" y="2057919"/>
            <a:ext cx="11021242" cy="4165059"/>
          </a:xfrm>
        </p:spPr>
        <p:txBody>
          <a:bodyPr>
            <a:noAutofit/>
          </a:bodyPr>
          <a:lstStyle/>
          <a:p>
            <a:r>
              <a:rPr lang="en-US" sz="3200" dirty="0"/>
              <a:t>The snake goes for it. He wants them to </a:t>
            </a:r>
            <a:r>
              <a:rPr lang="en-US" sz="3200" dirty="0" err="1"/>
              <a:t>to</a:t>
            </a:r>
            <a:r>
              <a:rPr lang="en-US" sz="3200" dirty="0"/>
              <a:t> give up without a fight. That’s more profitable for him. </a:t>
            </a:r>
          </a:p>
          <a:p>
            <a:r>
              <a:rPr lang="en-US" sz="3200" dirty="0"/>
              <a:t>He thought that Israel wasn’t unified, so its a small risk.</a:t>
            </a:r>
          </a:p>
          <a:p>
            <a:r>
              <a:rPr lang="en-US" sz="3200" dirty="0"/>
              <a:t>Picture: If there is no one to </a:t>
            </a:r>
            <a:r>
              <a:rPr lang="en-US" sz="3200" u="sng" dirty="0"/>
              <a:t>save</a:t>
            </a:r>
            <a:r>
              <a:rPr lang="en-US" sz="3200" dirty="0"/>
              <a:t> you – the devil </a:t>
            </a:r>
            <a:r>
              <a:rPr lang="en-US" sz="3200" u="sng" dirty="0"/>
              <a:t>owns</a:t>
            </a:r>
            <a:r>
              <a:rPr lang="en-US" sz="3200" dirty="0"/>
              <a:t> you!</a:t>
            </a:r>
          </a:p>
          <a:p>
            <a:r>
              <a:rPr lang="en-US" sz="3200" dirty="0"/>
              <a:t>James 5:16 Confess your faults one to another, and pray one for another, that ye may be healed. The effectual fervent prayer of a righteous man </a:t>
            </a:r>
            <a:r>
              <a:rPr lang="en-US" sz="3200" dirty="0" err="1"/>
              <a:t>availeth</a:t>
            </a:r>
            <a:r>
              <a:rPr lang="en-US" sz="3200" dirty="0"/>
              <a:t> much.</a:t>
            </a:r>
          </a:p>
        </p:txBody>
      </p:sp>
    </p:spTree>
    <p:extLst>
      <p:ext uri="{BB962C8B-B14F-4D97-AF65-F5344CB8AC3E}">
        <p14:creationId xmlns:p14="http://schemas.microsoft.com/office/powerpoint/2010/main" val="39902739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Arrow Connector 13">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0" name="Picture 3">
            <a:extLst>
              <a:ext uri="{FF2B5EF4-FFF2-40B4-BE49-F238E27FC236}">
                <a16:creationId xmlns:a16="http://schemas.microsoft.com/office/drawing/2014/main" id="{DB84E70B-ECDE-4554-88C8-7C2F931278FB}"/>
              </a:ext>
            </a:extLst>
          </p:cNvPr>
          <p:cNvPicPr>
            <a:picLocks noChangeAspect="1"/>
          </p:cNvPicPr>
          <p:nvPr/>
        </p:nvPicPr>
        <p:blipFill rotWithShape="1">
          <a:blip r:embed="rId2"/>
          <a:srcRect l="11529" r="15055"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A5EBDE0D-4559-4A2E-B603-29F75C4D38AA}"/>
              </a:ext>
            </a:extLst>
          </p:cNvPr>
          <p:cNvSpPr>
            <a:spLocks noGrp="1"/>
          </p:cNvSpPr>
          <p:nvPr>
            <p:ph type="title"/>
          </p:nvPr>
        </p:nvSpPr>
        <p:spPr>
          <a:xfrm>
            <a:off x="655320" y="274326"/>
            <a:ext cx="5120114" cy="2174224"/>
          </a:xfrm>
        </p:spPr>
        <p:txBody>
          <a:bodyPr>
            <a:normAutofit/>
          </a:bodyPr>
          <a:lstStyle/>
          <a:p>
            <a:r>
              <a:rPr lang="en-US" b="1" dirty="0">
                <a:latin typeface="Century Gothic" panose="020B0502020202020204" pitchFamily="34" charset="0"/>
              </a:rPr>
              <a:t>The </a:t>
            </a:r>
            <a:r>
              <a:rPr lang="en-US" b="1" u="sng" dirty="0">
                <a:latin typeface="Century Gothic" panose="020B0502020202020204" pitchFamily="34" charset="0"/>
              </a:rPr>
              <a:t>Decree</a:t>
            </a:r>
            <a:r>
              <a:rPr lang="en-US" b="1" dirty="0">
                <a:latin typeface="Century Gothic" panose="020B0502020202020204" pitchFamily="34" charset="0"/>
              </a:rPr>
              <a:t>. </a:t>
            </a:r>
            <a:br>
              <a:rPr lang="en-US" b="1" dirty="0">
                <a:latin typeface="Century Gothic" panose="020B0502020202020204" pitchFamily="34" charset="0"/>
              </a:rPr>
            </a:br>
            <a:r>
              <a:rPr lang="en-US" b="1" dirty="0">
                <a:latin typeface="Century Gothic" panose="020B0502020202020204" pitchFamily="34" charset="0"/>
              </a:rPr>
              <a:t>Saul Demands a Unified Response</a:t>
            </a:r>
          </a:p>
        </p:txBody>
      </p:sp>
      <p:sp>
        <p:nvSpPr>
          <p:cNvPr id="3" name="Content Placeholder 2">
            <a:extLst>
              <a:ext uri="{FF2B5EF4-FFF2-40B4-BE49-F238E27FC236}">
                <a16:creationId xmlns:a16="http://schemas.microsoft.com/office/drawing/2014/main" id="{34E40325-0FCB-4B78-9389-C059DBF54E27}"/>
              </a:ext>
            </a:extLst>
          </p:cNvPr>
          <p:cNvSpPr>
            <a:spLocks noGrp="1"/>
          </p:cNvSpPr>
          <p:nvPr>
            <p:ph idx="1"/>
          </p:nvPr>
        </p:nvSpPr>
        <p:spPr>
          <a:xfrm>
            <a:off x="655320" y="2759590"/>
            <a:ext cx="6659879" cy="3462228"/>
          </a:xfrm>
        </p:spPr>
        <p:txBody>
          <a:bodyPr>
            <a:normAutofit/>
          </a:bodyPr>
          <a:lstStyle/>
          <a:p>
            <a:r>
              <a:rPr lang="en-US" sz="3200" dirty="0"/>
              <a:t>REMEMBER! Saul has family </a:t>
            </a:r>
            <a:br>
              <a:rPr lang="en-US" sz="3200" dirty="0"/>
            </a:br>
            <a:r>
              <a:rPr lang="en-US" sz="3200" dirty="0"/>
              <a:t>from </a:t>
            </a:r>
            <a:r>
              <a:rPr lang="en-US" sz="3200" dirty="0" err="1"/>
              <a:t>Jabesh-Giliad</a:t>
            </a:r>
            <a:r>
              <a:rPr lang="en-US" sz="3200" dirty="0"/>
              <a:t>.</a:t>
            </a:r>
          </a:p>
          <a:p>
            <a:r>
              <a:rPr lang="en-US" sz="3200" dirty="0"/>
              <a:t>Saul knows the story of the </a:t>
            </a:r>
            <a:br>
              <a:rPr lang="en-US" sz="3200" dirty="0"/>
            </a:br>
            <a:r>
              <a:rPr lang="en-US" sz="3200" dirty="0"/>
              <a:t>Levite from Judges 19.</a:t>
            </a:r>
          </a:p>
          <a:p>
            <a:r>
              <a:rPr lang="en-US" sz="3200" dirty="0"/>
              <a:t>Saul called a mandatory meeting.</a:t>
            </a:r>
          </a:p>
          <a:p>
            <a:endParaRPr lang="en-US" sz="1800" dirty="0"/>
          </a:p>
        </p:txBody>
      </p:sp>
    </p:spTree>
    <p:extLst>
      <p:ext uri="{BB962C8B-B14F-4D97-AF65-F5344CB8AC3E}">
        <p14:creationId xmlns:p14="http://schemas.microsoft.com/office/powerpoint/2010/main" val="344539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a:bodyPr>
          <a:lstStyle/>
          <a:p>
            <a:pPr marL="457200" indent="-457200"/>
            <a:r>
              <a:rPr lang="en-US" sz="3600" dirty="0">
                <a:latin typeface="Century Gothic" panose="020B0502020202020204" pitchFamily="34" charset="0"/>
              </a:rPr>
              <a:t>Ephesians 6:4 And, ye fathers, provoke not your children to wrath: but bring them up in the nurture and admonition of the Lord.</a:t>
            </a:r>
          </a:p>
        </p:txBody>
      </p:sp>
    </p:spTree>
    <p:extLst>
      <p:ext uri="{BB962C8B-B14F-4D97-AF65-F5344CB8AC3E}">
        <p14:creationId xmlns:p14="http://schemas.microsoft.com/office/powerpoint/2010/main" val="13806263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Arrow Connector 13">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0" name="Picture 3">
            <a:extLst>
              <a:ext uri="{FF2B5EF4-FFF2-40B4-BE49-F238E27FC236}">
                <a16:creationId xmlns:a16="http://schemas.microsoft.com/office/drawing/2014/main" id="{DB84E70B-ECDE-4554-88C8-7C2F931278FB}"/>
              </a:ext>
            </a:extLst>
          </p:cNvPr>
          <p:cNvPicPr>
            <a:picLocks noChangeAspect="1"/>
          </p:cNvPicPr>
          <p:nvPr/>
        </p:nvPicPr>
        <p:blipFill rotWithShape="1">
          <a:blip r:embed="rId2"/>
          <a:srcRect l="11529" r="15055"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A5EBDE0D-4559-4A2E-B603-29F75C4D38AA}"/>
              </a:ext>
            </a:extLst>
          </p:cNvPr>
          <p:cNvSpPr>
            <a:spLocks noGrp="1"/>
          </p:cNvSpPr>
          <p:nvPr>
            <p:ph type="title"/>
          </p:nvPr>
        </p:nvSpPr>
        <p:spPr>
          <a:xfrm>
            <a:off x="655320" y="274326"/>
            <a:ext cx="5120114" cy="2174224"/>
          </a:xfrm>
        </p:spPr>
        <p:txBody>
          <a:bodyPr>
            <a:normAutofit/>
          </a:bodyPr>
          <a:lstStyle/>
          <a:p>
            <a:r>
              <a:rPr lang="en-US" b="1" dirty="0">
                <a:latin typeface="Century Gothic" panose="020B0502020202020204" pitchFamily="34" charset="0"/>
              </a:rPr>
              <a:t>The </a:t>
            </a:r>
            <a:r>
              <a:rPr lang="en-US" b="1" u="sng" dirty="0">
                <a:latin typeface="Century Gothic" panose="020B0502020202020204" pitchFamily="34" charset="0"/>
              </a:rPr>
              <a:t>Decree</a:t>
            </a:r>
            <a:r>
              <a:rPr lang="en-US" b="1" dirty="0">
                <a:latin typeface="Century Gothic" panose="020B0502020202020204" pitchFamily="34" charset="0"/>
              </a:rPr>
              <a:t>. </a:t>
            </a:r>
            <a:br>
              <a:rPr lang="en-US" b="1" dirty="0">
                <a:latin typeface="Century Gothic" panose="020B0502020202020204" pitchFamily="34" charset="0"/>
              </a:rPr>
            </a:br>
            <a:r>
              <a:rPr lang="en-US" b="1" dirty="0">
                <a:latin typeface="Century Gothic" panose="020B0502020202020204" pitchFamily="34" charset="0"/>
              </a:rPr>
              <a:t>Saul Demands a Unified Response</a:t>
            </a:r>
          </a:p>
        </p:txBody>
      </p:sp>
      <p:sp>
        <p:nvSpPr>
          <p:cNvPr id="3" name="Content Placeholder 2">
            <a:extLst>
              <a:ext uri="{FF2B5EF4-FFF2-40B4-BE49-F238E27FC236}">
                <a16:creationId xmlns:a16="http://schemas.microsoft.com/office/drawing/2014/main" id="{34E40325-0FCB-4B78-9389-C059DBF54E27}"/>
              </a:ext>
            </a:extLst>
          </p:cNvPr>
          <p:cNvSpPr>
            <a:spLocks noGrp="1"/>
          </p:cNvSpPr>
          <p:nvPr>
            <p:ph idx="1"/>
          </p:nvPr>
        </p:nvSpPr>
        <p:spPr>
          <a:xfrm>
            <a:off x="655320" y="2623279"/>
            <a:ext cx="6659879" cy="3960395"/>
          </a:xfrm>
        </p:spPr>
        <p:txBody>
          <a:bodyPr>
            <a:normAutofit/>
          </a:bodyPr>
          <a:lstStyle/>
          <a:p>
            <a:r>
              <a:rPr lang="en-US" sz="3200" dirty="0"/>
              <a:t>REMEMBER! </a:t>
            </a:r>
            <a:br>
              <a:rPr lang="en-US" sz="3200" dirty="0"/>
            </a:br>
            <a:r>
              <a:rPr lang="en-US" sz="3200" dirty="0"/>
              <a:t>Saul has family from there.</a:t>
            </a:r>
          </a:p>
          <a:p>
            <a:r>
              <a:rPr lang="en-US" sz="3200" dirty="0"/>
              <a:t>Saul knows the story of the </a:t>
            </a:r>
            <a:br>
              <a:rPr lang="en-US" sz="3200" dirty="0"/>
            </a:br>
            <a:r>
              <a:rPr lang="en-US" sz="3200" dirty="0"/>
              <a:t>Levite from Judges 19.</a:t>
            </a:r>
          </a:p>
          <a:p>
            <a:r>
              <a:rPr lang="en-US" sz="3200" dirty="0"/>
              <a:t>Saul called a mandatory meeting.</a:t>
            </a:r>
            <a:endParaRPr lang="en-US" sz="1800" dirty="0"/>
          </a:p>
          <a:p>
            <a:r>
              <a:rPr lang="en-US" sz="3200" dirty="0"/>
              <a:t>Why is Saul being so harsh? </a:t>
            </a:r>
          </a:p>
        </p:txBody>
      </p:sp>
    </p:spTree>
    <p:extLst>
      <p:ext uri="{BB962C8B-B14F-4D97-AF65-F5344CB8AC3E}">
        <p14:creationId xmlns:p14="http://schemas.microsoft.com/office/powerpoint/2010/main" val="33873638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4248</TotalTime>
  <Words>315</Words>
  <Application>Microsoft Office PowerPoint</Application>
  <PresentationFormat>Widescreen</PresentationFormat>
  <Paragraphs>44</Paragraphs>
  <Slides>14</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Century Gothic</vt:lpstr>
      <vt:lpstr>Office Theme</vt:lpstr>
      <vt:lpstr>1 Samuel 11</vt:lpstr>
      <vt:lpstr>PowerPoint Presentation</vt:lpstr>
      <vt:lpstr>PowerPoint Presentation</vt:lpstr>
      <vt:lpstr>PowerPoint Presentation</vt:lpstr>
      <vt:lpstr>PowerPoint Presentation</vt:lpstr>
      <vt:lpstr>The Desperation. The Plea for Help.</vt:lpstr>
      <vt:lpstr>The Decree.  Saul Demands a Unified Response</vt:lpstr>
      <vt:lpstr>PowerPoint Presentation</vt:lpstr>
      <vt:lpstr>The Decree.  Saul Demands a Unified Response</vt:lpstr>
      <vt:lpstr>PowerPoint Presentation</vt:lpstr>
      <vt:lpstr>The Deliverance. The Counter Attack.</vt:lpstr>
      <vt:lpstr>The Confirmation.</vt:lpstr>
      <vt:lpstr>PowerPoint Presentation</vt:lpstr>
      <vt:lpstr>The Confirmation.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Miles</dc:creator>
  <cp:lastModifiedBy>Audio Visual</cp:lastModifiedBy>
  <cp:revision>15</cp:revision>
  <dcterms:created xsi:type="dcterms:W3CDTF">2017-11-30T23:19:44Z</dcterms:created>
  <dcterms:modified xsi:type="dcterms:W3CDTF">2018-01-28T15:10:09Z</dcterms:modified>
</cp:coreProperties>
</file>